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524" r:id="rId2"/>
    <p:sldId id="863" r:id="rId3"/>
    <p:sldId id="501" r:id="rId4"/>
    <p:sldId id="859" r:id="rId5"/>
    <p:sldId id="862" r:id="rId6"/>
    <p:sldId id="865" r:id="rId7"/>
    <p:sldId id="858" r:id="rId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5328ED4-73FD-4FCA-B89F-7E50ED4BF6E6}">
          <p14:sldIdLst>
            <p14:sldId id="524"/>
            <p14:sldId id="863"/>
            <p14:sldId id="501"/>
            <p14:sldId id="859"/>
            <p14:sldId id="862"/>
            <p14:sldId id="865"/>
            <p14:sldId id="8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1878"/>
    <a:srgbClr val="E01078"/>
    <a:srgbClr val="DA106D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1" autoAdjust="0"/>
    <p:restoredTop sz="83671" autoAdjust="0"/>
  </p:normalViewPr>
  <p:slideViewPr>
    <p:cSldViewPr>
      <p:cViewPr varScale="1">
        <p:scale>
          <a:sx n="56" d="100"/>
          <a:sy n="56" d="100"/>
        </p:scale>
        <p:origin x="103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1910-B7B5-47B2-922D-EA42329E1E57}" type="datetimeFigureOut">
              <a:rPr lang="en-NZ" smtClean="0"/>
              <a:t>6/10/2021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D489C-83EE-42BC-9137-EA2548FF1C3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61523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DF84E-B1A3-400B-85B0-8B4EC5C1D8F7}" type="datetimeFigureOut">
              <a:rPr lang="en-NZ" smtClean="0"/>
              <a:t>6/10/2021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5A77B-B6B4-4DE3-822C-19D356FA9A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86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5A77B-B6B4-4DE3-822C-19D356FA9AA7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625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A77B-B6B4-4DE3-822C-19D356FA9AA7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7708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5A77B-B6B4-4DE3-822C-19D356FA9AA7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7611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5A77B-B6B4-4DE3-822C-19D356FA9AA7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6586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5A77B-B6B4-4DE3-822C-19D356FA9AA7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876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2989" y="1509185"/>
            <a:ext cx="6842125" cy="4320116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ct val="150000"/>
              </a:lnSpc>
              <a:buFontTx/>
              <a:buBlip>
                <a:blip r:embed="rId2"/>
              </a:buBlip>
              <a:defRPr lang="en-NZ" sz="2000" b="1" baseline="0" smtClean="0">
                <a:solidFill>
                  <a:srgbClr val="000000"/>
                </a:solidFill>
              </a:defRPr>
            </a:lvl1pPr>
          </a:lstStyle>
          <a:p>
            <a:pPr>
              <a:lnSpc>
                <a:spcPct val="150000"/>
              </a:lnSpc>
              <a:buClr>
                <a:schemeClr val="tx1"/>
              </a:buClr>
              <a:buSzPct val="100000"/>
              <a:buBlip>
                <a:blip r:embed="rId2"/>
              </a:buBlip>
            </a:pPr>
            <a:r>
              <a:rPr lang="en-US" sz="2000" b="1" dirty="0"/>
              <a:t>Copy points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1076739"/>
          </a:xfrm>
          <a:prstGeom prst="rect">
            <a:avLst/>
          </a:prstGeom>
          <a:solidFill>
            <a:srgbClr val="E01078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3" y="260648"/>
            <a:ext cx="4608513" cy="57573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Impact"/>
                <a:cs typeface="Impact"/>
              </a:defRPr>
            </a:lvl1pPr>
          </a:lstStyle>
          <a:p>
            <a:pPr lvl="0"/>
            <a:r>
              <a:rPr lang="en-AU" dirty="0">
                <a:latin typeface="Impact"/>
                <a:cs typeface="Impact"/>
              </a:rPr>
              <a:t>MAIN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4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076739"/>
          </a:xfrm>
          <a:prstGeom prst="rect">
            <a:avLst/>
          </a:prstGeom>
          <a:solidFill>
            <a:srgbClr val="E01078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1760" y="2205038"/>
            <a:ext cx="4248472" cy="1152525"/>
          </a:xfrm>
          <a:prstGeom prst="rect">
            <a:avLst/>
          </a:prstGeom>
          <a:ln w="28575" cmpd="sng">
            <a:solidFill>
              <a:srgbClr val="DD1878"/>
            </a:solidFill>
          </a:ln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rgbClr val="000000"/>
                </a:solidFill>
                <a:latin typeface="Impact"/>
                <a:cs typeface="Impact"/>
              </a:defRPr>
            </a:lvl1pPr>
          </a:lstStyle>
          <a:p>
            <a:pPr lvl="0"/>
            <a:r>
              <a:rPr lang="en-AU" dirty="0">
                <a:latin typeface="Impact"/>
                <a:cs typeface="Impact"/>
              </a:rPr>
              <a:t>SUBTITLE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2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763713" y="1341438"/>
            <a:ext cx="5400675" cy="93503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Impact"/>
                <a:cs typeface="Impac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059112" y="2349500"/>
            <a:ext cx="2881040" cy="647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  <a:latin typeface="Impact"/>
                <a:cs typeface="Impact"/>
              </a:defRPr>
            </a:lvl1pPr>
          </a:lstStyle>
          <a:p>
            <a:pPr lvl="0"/>
            <a:r>
              <a:rPr lang="en-AU" dirty="0">
                <a:latin typeface="Impact"/>
                <a:cs typeface="Impact"/>
              </a:rPr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7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2990" y="1509186"/>
            <a:ext cx="6842125" cy="4320116"/>
          </a:xfrm>
          <a:prstGeom prst="rect">
            <a:avLst/>
          </a:prstGeom>
        </p:spPr>
        <p:txBody>
          <a:bodyPr vert="horz"/>
          <a:lstStyle>
            <a:lvl1pPr marL="342892" indent="-342892">
              <a:lnSpc>
                <a:spcPct val="150000"/>
              </a:lnSpc>
              <a:buFontTx/>
              <a:buBlip>
                <a:blip r:embed="rId2"/>
              </a:buBlip>
              <a:defRPr lang="en-NZ" sz="2000" b="1" baseline="0" smtClean="0">
                <a:solidFill>
                  <a:srgbClr val="000000"/>
                </a:solidFill>
              </a:defRPr>
            </a:lvl1pPr>
          </a:lstStyle>
          <a:p>
            <a:pPr>
              <a:lnSpc>
                <a:spcPct val="150000"/>
              </a:lnSpc>
              <a:buClr>
                <a:schemeClr val="tx1"/>
              </a:buClr>
              <a:buSzPct val="100000"/>
              <a:buBlip>
                <a:blip r:embed="rId2"/>
              </a:buBlip>
            </a:pPr>
            <a:r>
              <a:rPr lang="en-US" sz="2000" b="1" dirty="0"/>
              <a:t>Copy points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1076739"/>
          </a:xfrm>
          <a:prstGeom prst="rect">
            <a:avLst/>
          </a:prstGeom>
          <a:solidFill>
            <a:srgbClr val="E01078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4" y="260648"/>
            <a:ext cx="4608513" cy="57573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Impact"/>
                <a:cs typeface="Impact"/>
              </a:defRPr>
            </a:lvl1pPr>
          </a:lstStyle>
          <a:p>
            <a:pPr lvl="0"/>
            <a:r>
              <a:rPr lang="en-AU" dirty="0">
                <a:latin typeface="Impact"/>
                <a:cs typeface="Impact"/>
              </a:rPr>
              <a:t>MAIN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9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"/>
            <a:ext cx="9144000" cy="1076739"/>
          </a:xfrm>
          <a:prstGeom prst="rect">
            <a:avLst/>
          </a:prstGeom>
          <a:solidFill>
            <a:srgbClr val="E01078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79715" y="260651"/>
            <a:ext cx="4608513" cy="57573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Impact"/>
                <a:cs typeface="Impact"/>
              </a:defRPr>
            </a:lvl1pPr>
          </a:lstStyle>
          <a:p>
            <a:pPr lvl="0"/>
            <a:r>
              <a:rPr lang="en-AU" dirty="0">
                <a:latin typeface="Impact"/>
                <a:cs typeface="Impact"/>
              </a:rPr>
              <a:t>MAIN HEADING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49923" y="1268414"/>
            <a:ext cx="7643446" cy="4681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214313" indent="-214313">
              <a:buClr>
                <a:srgbClr val="DA106D"/>
              </a:buClr>
              <a:buFont typeface="Wingdings" panose="05000000000000000000" pitchFamily="2" charset="2"/>
              <a:buChar char="q"/>
              <a:defRPr sz="1200"/>
            </a:lvl2pPr>
            <a:lvl3pPr marL="470297" indent="-171450">
              <a:buClr>
                <a:srgbClr val="DA106D"/>
              </a:buClr>
              <a:buFont typeface="Wingdings" panose="05000000000000000000" pitchFamily="2" charset="2"/>
              <a:buChar char="q"/>
              <a:defRPr sz="1200"/>
            </a:lvl3pPr>
            <a:lvl4pPr marL="738188" indent="-171450">
              <a:buClr>
                <a:srgbClr val="DA106D"/>
              </a:buClr>
              <a:buFont typeface="Wingdings" panose="05000000000000000000" pitchFamily="2" charset="2"/>
              <a:buChar char="q"/>
              <a:defRPr sz="1200"/>
            </a:lvl4pPr>
            <a:lvl5pPr marL="1006079" indent="-171450">
              <a:buClr>
                <a:srgbClr val="DA106D"/>
              </a:buClr>
              <a:buFont typeface="Wingdings" panose="05000000000000000000" pitchFamily="2" charset="2"/>
              <a:buChar char="q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8956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48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61" r:id="rId3"/>
    <p:sldLayoutId id="2147483676" r:id="rId4"/>
    <p:sldLayoutId id="2147483681" r:id="rId5"/>
    <p:sldLayoutId id="2147483682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25350-8849-4919-BA17-1C9F49EA4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600" y="1772430"/>
            <a:ext cx="7416824" cy="1655787"/>
          </a:xfrm>
        </p:spPr>
        <p:txBody>
          <a:bodyPr/>
          <a:lstStyle/>
          <a:p>
            <a:r>
              <a:rPr lang="en-NZ" dirty="0">
                <a:solidFill>
                  <a:srgbClr val="FFFFFF"/>
                </a:solidFill>
              </a:rPr>
              <a:t>Make the difference</a:t>
            </a:r>
            <a:r>
              <a:rPr lang="en-NZ" b="0" i="0" dirty="0">
                <a:solidFill>
                  <a:srgbClr val="000000"/>
                </a:solidFill>
                <a:effectLst/>
                <a:latin typeface="urw-din"/>
              </a:rPr>
              <a:t> </a:t>
            </a:r>
            <a:r>
              <a:rPr lang="en-NZ" dirty="0">
                <a:solidFill>
                  <a:srgbClr val="FFFFFF"/>
                </a:solidFill>
              </a:rPr>
              <a:t>by installing insulation properly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341EF-848F-4DCC-84E5-BB3D1D808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1480" y="4257676"/>
            <a:ext cx="2881040" cy="647700"/>
          </a:xfrm>
        </p:spPr>
        <p:txBody>
          <a:bodyPr/>
          <a:lstStyle/>
          <a:p>
            <a:pPr algn="ctr"/>
            <a:r>
              <a:rPr lang="en-NZ" dirty="0">
                <a:solidFill>
                  <a:srgbClr val="000000"/>
                </a:solidFill>
              </a:rPr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189320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59632" y="1508621"/>
            <a:ext cx="7056783" cy="3264363"/>
          </a:xfrm>
        </p:spPr>
        <p:txBody>
          <a:bodyPr/>
          <a:lstStyle/>
          <a:p>
            <a:r>
              <a:rPr lang="en-US" sz="2400" dirty="0"/>
              <a:t>Gaps: </a:t>
            </a:r>
          </a:p>
          <a:p>
            <a:pPr marL="908004" lvl="1" indent="0">
              <a:buClr>
                <a:schemeClr val="tx1"/>
              </a:buClr>
              <a:buSzPct val="100000"/>
              <a:buNone/>
            </a:pPr>
            <a:r>
              <a:rPr lang="en-US" sz="2400" b="1" dirty="0">
                <a:solidFill>
                  <a:srgbClr val="000000"/>
                </a:solidFill>
              </a:rPr>
              <a:t>- Between insulation and framing</a:t>
            </a:r>
          </a:p>
          <a:p>
            <a:pPr marL="908004" lvl="1" indent="0">
              <a:buClr>
                <a:schemeClr val="tx1"/>
              </a:buClr>
              <a:buSzPct val="100000"/>
              <a:buNone/>
            </a:pPr>
            <a:r>
              <a:rPr lang="en-US" sz="2400" b="1" dirty="0">
                <a:solidFill>
                  <a:srgbClr val="000000"/>
                </a:solidFill>
              </a:rPr>
              <a:t>- Between insulation segments</a:t>
            </a:r>
          </a:p>
          <a:p>
            <a:r>
              <a:rPr lang="en-US" sz="2400" dirty="0"/>
              <a:t>Compression: Cables and plumbing</a:t>
            </a:r>
          </a:p>
          <a:p>
            <a:r>
              <a:rPr lang="en-US" sz="2400" dirty="0"/>
              <a:t>Tucks and folds</a:t>
            </a:r>
          </a:p>
          <a:p>
            <a:pPr lvl="0"/>
            <a:r>
              <a:rPr lang="en-NZ" sz="2400" dirty="0"/>
              <a:t>Lack of a gap to the roof underlay</a:t>
            </a:r>
            <a:endParaRPr lang="en-US" sz="2400" dirty="0"/>
          </a:p>
          <a:p>
            <a:r>
              <a:rPr lang="en-US" sz="2400" dirty="0"/>
              <a:t>Excessive clearance installing downlights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9" y="260648"/>
            <a:ext cx="8208912" cy="575733"/>
          </a:xfrm>
        </p:spPr>
        <p:txBody>
          <a:bodyPr/>
          <a:lstStyle/>
          <a:p>
            <a:r>
              <a:rPr lang="en-US" dirty="0"/>
              <a:t>What is a Poor Installation? </a:t>
            </a:r>
          </a:p>
        </p:txBody>
      </p:sp>
    </p:spTree>
    <p:extLst>
      <p:ext uri="{BB962C8B-B14F-4D97-AF65-F5344CB8AC3E}">
        <p14:creationId xmlns:p14="http://schemas.microsoft.com/office/powerpoint/2010/main" val="243080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0654" y="1177873"/>
            <a:ext cx="7843188" cy="1473391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/>
              <a:t>Compressing reduces its actual delivered R-value approximately in direct relation to the amount compressed 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49731" y="183170"/>
            <a:ext cx="8112901" cy="575733"/>
          </a:xfrm>
        </p:spPr>
        <p:txBody>
          <a:bodyPr/>
          <a:lstStyle/>
          <a:p>
            <a:r>
              <a:rPr lang="en-US" dirty="0"/>
              <a:t>What is the Effect of Compression?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276" y="3984991"/>
            <a:ext cx="34373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/>
              <a:t>The ability of a product to reach its stated nominal thickness is important to the product achieving the declared product R-value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51520" y="3198167"/>
            <a:ext cx="3907504" cy="461665"/>
            <a:chOff x="3203848" y="3690545"/>
            <a:chExt cx="3097275" cy="310054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3203848" y="3771220"/>
              <a:ext cx="0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275856" y="3690545"/>
              <a:ext cx="1728192" cy="310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dirty="0"/>
                <a:t>20% thickness </a:t>
              </a:r>
              <a:r>
                <a:rPr lang="en-NZ" sz="2400" dirty="0"/>
                <a:t>=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841009" y="3771220"/>
              <a:ext cx="0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866851" y="3729859"/>
              <a:ext cx="1434272" cy="26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dirty="0"/>
                <a:t>20% R-value</a:t>
              </a:r>
            </a:p>
          </p:txBody>
        </p:sp>
      </p:grpSp>
      <p:pic>
        <p:nvPicPr>
          <p:cNvPr id="9" name="SLIDE 3 - Compressed thickness">
            <a:hlinkClick r:id="" action="ppaction://media"/>
            <a:extLst>
              <a:ext uri="{FF2B5EF4-FFF2-40B4-BE49-F238E27FC236}">
                <a16:creationId xmlns:a16="http://schemas.microsoft.com/office/drawing/2014/main" id="{9AC56F4E-B220-40C6-920B-D0F3BC693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3891" y="2712058"/>
            <a:ext cx="5128296" cy="291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E1E7F-A4B8-4666-B4BE-22A8C3CE53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VIDEO BEING PREPARED BY BUNNY (WILL INCLUDE PHOTOS)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51164-19AB-4C92-AE20-745743B2E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83768" y="260648"/>
            <a:ext cx="4608513" cy="575733"/>
          </a:xfrm>
        </p:spPr>
        <p:txBody>
          <a:bodyPr/>
          <a:lstStyle/>
          <a:p>
            <a:r>
              <a:rPr lang="en-NZ" dirty="0"/>
              <a:t>Not so good Installation </a:t>
            </a:r>
          </a:p>
        </p:txBody>
      </p:sp>
      <p:pic>
        <p:nvPicPr>
          <p:cNvPr id="2" name="SLIDE 5 - Bad installation">
            <a:hlinkClick r:id="" action="ppaction://media"/>
            <a:extLst>
              <a:ext uri="{FF2B5EF4-FFF2-40B4-BE49-F238E27FC236}">
                <a16:creationId xmlns:a16="http://schemas.microsoft.com/office/drawing/2014/main" id="{219843B2-19C1-4FD7-B967-C44EDE7EC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732" y="1196752"/>
            <a:ext cx="8696536" cy="479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756428-08EE-4585-9B27-28CDC542EB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1573" y="188640"/>
            <a:ext cx="7680854" cy="648072"/>
          </a:xfrm>
        </p:spPr>
        <p:txBody>
          <a:bodyPr/>
          <a:lstStyle/>
          <a:p>
            <a:r>
              <a:rPr lang="en-NZ" dirty="0"/>
              <a:t>Good installation</a:t>
            </a:r>
          </a:p>
        </p:txBody>
      </p:sp>
      <p:pic>
        <p:nvPicPr>
          <p:cNvPr id="4" name="SLIDE 6-10 FINAL - Good installation">
            <a:hlinkClick r:id="" action="ppaction://media"/>
            <a:extLst>
              <a:ext uri="{FF2B5EF4-FFF2-40B4-BE49-F238E27FC236}">
                <a16:creationId xmlns:a16="http://schemas.microsoft.com/office/drawing/2014/main" id="{A89D2D08-2A51-49C9-89B0-70310F32A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10" y="1124744"/>
            <a:ext cx="8983180" cy="49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DBC7A-C099-4BA2-B747-B33AC944E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572" y="1484784"/>
            <a:ext cx="7704856" cy="2880320"/>
          </a:xfrm>
        </p:spPr>
        <p:txBody>
          <a:bodyPr/>
          <a:lstStyle/>
          <a:p>
            <a:pPr marL="342900" indent="-342900"/>
            <a:r>
              <a:rPr lang="en-NZ" sz="2400" dirty="0"/>
              <a:t>NZS 4246: Energy efficiency – Installing bulk thermal insulation in residential buildings.</a:t>
            </a:r>
          </a:p>
          <a:p>
            <a:pPr marL="342900" indent="-342900"/>
            <a:r>
              <a:rPr lang="en-NZ" sz="2400" dirty="0"/>
              <a:t>Homestar V4 Management (MAN) Category ‘MAN 3 – Responsible Contracting’, you can claim points by choosing PinkFit®. </a:t>
            </a:r>
          </a:p>
          <a:p>
            <a:pPr marL="0" indent="0">
              <a:buNone/>
            </a:pPr>
            <a:endParaRPr lang="en-NZ" sz="2400" dirty="0"/>
          </a:p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8696E-9BB6-4D7A-94A3-C85AD18877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1760" y="260648"/>
            <a:ext cx="4608513" cy="575733"/>
          </a:xfrm>
        </p:spPr>
        <p:txBody>
          <a:bodyPr/>
          <a:lstStyle/>
          <a:p>
            <a:r>
              <a:rPr lang="en-NZ" dirty="0"/>
              <a:t>Additional information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29062-F9F0-47C6-9A62-1488BA7CA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4941168"/>
            <a:ext cx="1532391" cy="85168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D20915C-DEF0-4629-A9F2-139C152768E3}"/>
              </a:ext>
            </a:extLst>
          </p:cNvPr>
          <p:cNvSpPr txBox="1">
            <a:spLocks/>
          </p:cNvSpPr>
          <p:nvPr/>
        </p:nvSpPr>
        <p:spPr>
          <a:xfrm>
            <a:off x="719662" y="4306038"/>
            <a:ext cx="7704856" cy="1270259"/>
          </a:xfrm>
          <a:prstGeom prst="rect">
            <a:avLst/>
          </a:prstGeom>
        </p:spPr>
        <p:txBody>
          <a:bodyPr vert="horz"/>
          <a:lstStyle>
            <a:lvl1pPr marL="342892" indent="-342892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Tx/>
              <a:buBlip>
                <a:blip r:embed="rId3"/>
              </a:buBlip>
              <a:defRPr lang="en-NZ" sz="2000" b="1" kern="1200" baseline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NZ" sz="2400" dirty="0"/>
              <a:t>PinkFit®, TINZ’s  preferred nationwide network of installers. Locally owned and operated.</a:t>
            </a:r>
          </a:p>
          <a:p>
            <a:pPr marL="0" indent="0">
              <a:buFontTx/>
              <a:buNone/>
            </a:pPr>
            <a:endParaRPr lang="en-NZ" sz="2400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226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756428-08EE-4585-9B27-28CDC542EB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1761" y="260648"/>
            <a:ext cx="4320480" cy="648072"/>
          </a:xfrm>
        </p:spPr>
        <p:txBody>
          <a:bodyPr/>
          <a:lstStyle/>
          <a:p>
            <a:r>
              <a:rPr lang="en-NZ" dirty="0"/>
              <a:t>PinkFit</a:t>
            </a:r>
            <a:r>
              <a:rPr lang="en-NZ" baseline="30000" dirty="0"/>
              <a:t>®</a:t>
            </a:r>
            <a:r>
              <a:rPr lang="en-NZ" dirty="0"/>
              <a:t> - Our promise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3D1A3B-26C5-45A1-A3A3-DDBF4559E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18409"/>
            <a:ext cx="3641636" cy="5224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DE6C9-9D87-45C6-9C07-43A4DECFE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115351"/>
            <a:ext cx="3641636" cy="5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52541"/>
      </p:ext>
    </p:extLst>
  </p:cSld>
  <p:clrMapOvr>
    <a:masterClrMapping/>
  </p:clrMapOvr>
</p:sld>
</file>

<file path=ppt/theme/theme1.xml><?xml version="1.0" encoding="utf-8"?>
<a:theme xmlns:a="http://schemas.openxmlformats.org/drawingml/2006/main" name="Pink Batts Template 16 x 9 Another Good Call Option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58DF259818FB438A59F52E3D17728B" ma:contentTypeVersion="14" ma:contentTypeDescription="Create a new document." ma:contentTypeScope="" ma:versionID="f12908828218e45414d2d571b83ae663">
  <xsd:schema xmlns:xsd="http://www.w3.org/2001/XMLSchema" xmlns:xs="http://www.w3.org/2001/XMLSchema" xmlns:p="http://schemas.microsoft.com/office/2006/metadata/properties" xmlns:ns1="http://schemas.microsoft.com/sharepoint/v3" xmlns:ns2="2e21c290-6284-4abc-8fb0-4855fa547139" xmlns:ns3="350d89bb-14e0-44b7-8069-19336d4dcdeb" targetNamespace="http://schemas.microsoft.com/office/2006/metadata/properties" ma:root="true" ma:fieldsID="3838233d7f821a8d27bcbb9e8a077a12" ns1:_="" ns2:_="" ns3:_="">
    <xsd:import namespace="http://schemas.microsoft.com/sharepoint/v3"/>
    <xsd:import namespace="2e21c290-6284-4abc-8fb0-4855fa547139"/>
    <xsd:import namespace="350d89bb-14e0-44b7-8069-19336d4dcde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1c290-6284-4abc-8fb0-4855fa5471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d89bb-14e0-44b7-8069-19336d4dcd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55EDD91-CF47-45B3-BBA6-ECCEAB608B9C}"/>
</file>

<file path=customXml/itemProps2.xml><?xml version="1.0" encoding="utf-8"?>
<ds:datastoreItem xmlns:ds="http://schemas.openxmlformats.org/officeDocument/2006/customXml" ds:itemID="{F0575574-2417-4948-8623-87DEB92A2C12}"/>
</file>

<file path=customXml/itemProps3.xml><?xml version="1.0" encoding="utf-8"?>
<ds:datastoreItem xmlns:ds="http://schemas.openxmlformats.org/officeDocument/2006/customXml" ds:itemID="{73AAF531-184E-4DE5-8FE4-211182945BF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1824</TotalTime>
  <Words>173</Words>
  <Application>Microsoft Office PowerPoint</Application>
  <PresentationFormat>On-screen Show (4:3)</PresentationFormat>
  <Paragraphs>28</Paragraphs>
  <Slides>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Impact</vt:lpstr>
      <vt:lpstr>urw-din</vt:lpstr>
      <vt:lpstr>Wingdings</vt:lpstr>
      <vt:lpstr>Pink Batts Template 16 x 9 Another Good Call Option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Fletcher Building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Roberts (TINZ)</dc:creator>
  <cp:lastModifiedBy>Vanessa Lanegra (TINZ)</cp:lastModifiedBy>
  <cp:revision>118</cp:revision>
  <cp:lastPrinted>2015-02-19T03:31:01Z</cp:lastPrinted>
  <dcterms:created xsi:type="dcterms:W3CDTF">2015-02-19T03:11:35Z</dcterms:created>
  <dcterms:modified xsi:type="dcterms:W3CDTF">2021-10-06T03:48:53Z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0x010100E658DF259818FB438A59F52E3D17728B</vt:lpwstr>
  </property>
</Properties>
</file>