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8" r:id="rId2"/>
    <p:sldId id="309" r:id="rId3"/>
    <p:sldId id="261" r:id="rId4"/>
    <p:sldId id="277" r:id="rId5"/>
    <p:sldId id="289" r:id="rId6"/>
    <p:sldId id="265" r:id="rId7"/>
    <p:sldId id="260" r:id="rId8"/>
    <p:sldId id="270" r:id="rId9"/>
    <p:sldId id="262" r:id="rId10"/>
    <p:sldId id="264" r:id="rId11"/>
    <p:sldId id="280" r:id="rId12"/>
    <p:sldId id="281" r:id="rId13"/>
    <p:sldId id="291" r:id="rId14"/>
    <p:sldId id="292" r:id="rId15"/>
    <p:sldId id="300" r:id="rId16"/>
    <p:sldId id="301" r:id="rId17"/>
    <p:sldId id="302" r:id="rId18"/>
    <p:sldId id="303" r:id="rId19"/>
    <p:sldId id="304" r:id="rId20"/>
    <p:sldId id="312" r:id="rId21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kiTake2" initials="VJC" lastIdx="18" clrIdx="0">
    <p:extLst>
      <p:ext uri="{19B8F6BF-5375-455C-9EA6-DF929625EA0E}">
        <p15:presenceInfo xmlns:p15="http://schemas.microsoft.com/office/powerpoint/2012/main" userId="VickiTake2" providerId="None"/>
      </p:ext>
    </p:extLst>
  </p:cmAuthor>
  <p:cmAuthor id="2" name="Nik Gregg" initials="NG" lastIdx="7" clrIdx="1">
    <p:extLst>
      <p:ext uri="{19B8F6BF-5375-455C-9EA6-DF929625EA0E}">
        <p15:presenceInfo xmlns:p15="http://schemas.microsoft.com/office/powerpoint/2012/main" userId="37251b8684bec9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300"/>
    <a:srgbClr val="F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47" autoAdjust="0"/>
    <p:restoredTop sz="59859" autoAdjust="0"/>
  </p:normalViewPr>
  <p:slideViewPr>
    <p:cSldViewPr snapToGrid="0" snapToObjects="1">
      <p:cViewPr varScale="1">
        <p:scale>
          <a:sx n="45" d="100"/>
          <a:sy n="45" d="100"/>
        </p:scale>
        <p:origin x="12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FD019-26BD-9F42-84C7-4540E324EF13}" type="datetimeFigureOut">
              <a:rPr lang="en-US" smtClean="0"/>
              <a:t>10/5/21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A74C9-33E9-4E40-96BC-A99AEAD5A8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209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49455-82DF-3241-880A-FF4404991E91}" type="datetimeFigureOut">
              <a:rPr lang="en-US" smtClean="0"/>
              <a:t>10/5/21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7D236-F4A8-9A47-8DDA-44B26CAF0D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0001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7D236-F4A8-9A47-8DDA-44B26CAF0D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10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7D236-F4A8-9A47-8DDA-44B26CAF0D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27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7938"/>
            <a:ext cx="4608513" cy="345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="1" dirty="0"/>
              <a:t>VC notes</a:t>
            </a:r>
          </a:p>
          <a:p>
            <a:endParaRPr lang="en-NZ" b="1" dirty="0"/>
          </a:p>
          <a:p>
            <a:r>
              <a:rPr lang="en-NZ" b="0" dirty="0"/>
              <a:t>If need to explain “excess winter deaths” – means more people die in the winter than you’d expect from normal causes, so it is linked to colder conditions and poor housing</a:t>
            </a:r>
          </a:p>
          <a:p>
            <a:r>
              <a:rPr lang="en-NZ" b="0" dirty="0"/>
              <a:t>“OECD” – 37 countries in the world considered more developed…so you don’t want to be at top of their tables with poor health statistics…</a:t>
            </a:r>
          </a:p>
          <a:p>
            <a:r>
              <a:rPr lang="en-NZ" b="0" dirty="0"/>
              <a:t>a billion is a thousand million, so that $7b is a 7 with NINE zeros after it – a lot of money.</a:t>
            </a:r>
          </a:p>
          <a:p>
            <a:endParaRPr lang="en-NZ" b="0" dirty="0"/>
          </a:p>
          <a:p>
            <a:r>
              <a:rPr lang="en-NZ" b="0" dirty="0"/>
              <a:t>“the condition of our housing is in all of these statistics.. This national picture is the sum of some tough times for whānau in our homes…</a:t>
            </a:r>
          </a:p>
          <a:p>
            <a:endParaRPr lang="en-NZ" b="0" dirty="0"/>
          </a:p>
          <a:p>
            <a:endParaRPr lang="en-NZ" b="1" dirty="0"/>
          </a:p>
          <a:p>
            <a:endParaRPr lang="en-NZ" b="1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54499-BE36-784D-9B53-2B8DEDFD9E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5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9327" y="2476527"/>
            <a:ext cx="53340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5700" y="3943934"/>
            <a:ext cx="4648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8" t="33156"/>
          <a:stretch/>
        </p:blipFill>
        <p:spPr>
          <a:xfrm>
            <a:off x="0" y="-1"/>
            <a:ext cx="4832518" cy="5584009"/>
          </a:xfrm>
          <a:prstGeom prst="rect">
            <a:avLst/>
          </a:prstGeom>
        </p:spPr>
      </p:pic>
      <p:pic>
        <p:nvPicPr>
          <p:cNvPr id="8" name="Picture 7" descr="logo_isolated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177608"/>
            <a:ext cx="1260149" cy="1543867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308526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539BD6-43D5-1945-9DD0-02645DA002CF}" type="datetime1">
              <a:rPr lang="en-NZ" smtClean="0"/>
              <a:t>5/10/21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035300" y="6394251"/>
            <a:ext cx="26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©homeperformanceadvisor</a:t>
            </a:r>
          </a:p>
        </p:txBody>
      </p:sp>
    </p:spTree>
    <p:extLst>
      <p:ext uri="{BB962C8B-B14F-4D97-AF65-F5344CB8AC3E}">
        <p14:creationId xmlns:p14="http://schemas.microsoft.com/office/powerpoint/2010/main" val="1566883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98300"/>
              </a:buCl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98300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98300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98300"/>
              </a:buCl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98300"/>
              </a:buCl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50DC71-BC7F-AC46-B441-A940C9EE9286}" type="datetime1">
              <a:rPr lang="en-NZ" smtClean="0"/>
              <a:t>5/10/21</a:t>
            </a:fld>
            <a:endParaRPr lang="en-US" dirty="0"/>
          </a:p>
        </p:txBody>
      </p:sp>
      <p:pic>
        <p:nvPicPr>
          <p:cNvPr id="7" name="Picture 6" descr="logo_isolated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44" y="5613400"/>
            <a:ext cx="912408" cy="111783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035300" y="6394251"/>
            <a:ext cx="26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©homeperformanceadvisor</a:t>
            </a:r>
          </a:p>
        </p:txBody>
      </p:sp>
    </p:spTree>
    <p:extLst>
      <p:ext uri="{BB962C8B-B14F-4D97-AF65-F5344CB8AC3E}">
        <p14:creationId xmlns:p14="http://schemas.microsoft.com/office/powerpoint/2010/main" val="307365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04040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 marL="0" indent="0">
              <a:buClr>
                <a:srgbClr val="F0AB00"/>
              </a:buClr>
              <a:buFontTx/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Clr>
                <a:srgbClr val="F0AB00"/>
              </a:buClr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Clr>
                <a:srgbClr val="F0AB00"/>
              </a:buClr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Clr>
                <a:srgbClr val="F0AB00"/>
              </a:buClr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Clr>
                <a:srgbClr val="F0AB00"/>
              </a:buClr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35300" y="6394251"/>
            <a:ext cx="26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©homeperformanceadvisor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7F90C1A-2F6A-3B4F-B036-5C4C2D5C6BE2}" type="datetime1">
              <a:rPr lang="en-NZ" smtClean="0"/>
              <a:t>5/10/21</a:t>
            </a:fld>
            <a:endParaRPr lang="en-US" dirty="0"/>
          </a:p>
        </p:txBody>
      </p:sp>
      <p:pic>
        <p:nvPicPr>
          <p:cNvPr id="10" name="Picture 9" descr="logo_isolated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44" y="5613400"/>
            <a:ext cx="912408" cy="111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8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0A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8" t="33156"/>
          <a:stretch/>
        </p:blipFill>
        <p:spPr>
          <a:xfrm>
            <a:off x="0" y="-1"/>
            <a:ext cx="4832518" cy="5584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21933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559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_isolated_BLAC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748549"/>
            <a:ext cx="741263" cy="874104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850B3A-1819-6B45-A5C3-9FDEDF7387D9}" type="datetime1">
              <a:rPr lang="en-NZ" smtClean="0"/>
              <a:t>5/10/21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035300" y="6394251"/>
            <a:ext cx="26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©homeperformanceadvisor</a:t>
            </a:r>
          </a:p>
        </p:txBody>
      </p:sp>
    </p:spTree>
    <p:extLst>
      <p:ext uri="{BB962C8B-B14F-4D97-AF65-F5344CB8AC3E}">
        <p14:creationId xmlns:p14="http://schemas.microsoft.com/office/powerpoint/2010/main" val="110381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E98300"/>
              </a:buCl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98300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98300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98300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98300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04040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rgbClr val="E98300"/>
              </a:buCl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98300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98300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98300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98300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E39B22-3DC2-5249-8F69-FE2E2B0E4CD1}" type="datetime1">
              <a:rPr lang="en-NZ" smtClean="0"/>
              <a:t>5/10/21</a:t>
            </a:fld>
            <a:endParaRPr lang="en-US" dirty="0"/>
          </a:p>
        </p:txBody>
      </p:sp>
      <p:pic>
        <p:nvPicPr>
          <p:cNvPr id="11" name="Picture 10" descr="logo_isolated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44" y="5613400"/>
            <a:ext cx="912408" cy="111783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035300" y="6394251"/>
            <a:ext cx="26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©homeperformanceadvisor</a:t>
            </a:r>
          </a:p>
        </p:txBody>
      </p:sp>
    </p:spTree>
    <p:extLst>
      <p:ext uri="{BB962C8B-B14F-4D97-AF65-F5344CB8AC3E}">
        <p14:creationId xmlns:p14="http://schemas.microsoft.com/office/powerpoint/2010/main" val="173263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81756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04040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1130300" y="1473200"/>
            <a:ext cx="6883400" cy="427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C39958B-7B10-A447-ADFC-1AF59337EB21}" type="datetime1">
              <a:rPr lang="en-NZ" smtClean="0"/>
              <a:t>5/10/21</a:t>
            </a:fld>
            <a:endParaRPr lang="en-US" dirty="0"/>
          </a:p>
        </p:txBody>
      </p:sp>
      <p:pic>
        <p:nvPicPr>
          <p:cNvPr id="7" name="Picture 6" descr="logo_isolated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44" y="5613400"/>
            <a:ext cx="912408" cy="111783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35300" y="6394251"/>
            <a:ext cx="26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©homeperformanceadvisor</a:t>
            </a:r>
          </a:p>
        </p:txBody>
      </p:sp>
    </p:spTree>
    <p:extLst>
      <p:ext uri="{BB962C8B-B14F-4D97-AF65-F5344CB8AC3E}">
        <p14:creationId xmlns:p14="http://schemas.microsoft.com/office/powerpoint/2010/main" val="181270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65200" y="723900"/>
            <a:ext cx="7226300" cy="502464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85A2539-4252-9645-9CF2-185F4E8D84DA}" type="datetime1">
              <a:rPr lang="en-NZ" smtClean="0"/>
              <a:t>5/10/21</a:t>
            </a:fld>
            <a:endParaRPr lang="en-US" dirty="0"/>
          </a:p>
        </p:txBody>
      </p:sp>
      <p:pic>
        <p:nvPicPr>
          <p:cNvPr id="6" name="Picture 5" descr="logo_isolated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44" y="5613400"/>
            <a:ext cx="912408" cy="11178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035300" y="6394251"/>
            <a:ext cx="261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©homeperformanceadvisor</a:t>
            </a:r>
          </a:p>
        </p:txBody>
      </p:sp>
    </p:spTree>
    <p:extLst>
      <p:ext uri="{BB962C8B-B14F-4D97-AF65-F5344CB8AC3E}">
        <p14:creationId xmlns:p14="http://schemas.microsoft.com/office/powerpoint/2010/main" val="266489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C3AD-E98F-4329-BAA9-EACE63825E0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5/10/21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B23F0-6743-4820-9335-6A8FC10682B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9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D865-2DAB-5D4A-910A-CE3CF36D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160410"/>
            <a:ext cx="6333750" cy="1219200"/>
          </a:xfrm>
        </p:spPr>
        <p:txBody>
          <a:bodyPr rIns="0"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E98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450CE-248A-AD40-9277-FD820C8877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20000" y="6356351"/>
            <a:ext cx="6895350" cy="447599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79D05-8073-0844-927D-6126BC7B8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0000" y="1980000"/>
            <a:ext cx="6873750" cy="4123088"/>
          </a:xfrm>
        </p:spPr>
        <p:txBody>
          <a:bodyPr/>
          <a:lstStyle>
            <a:lvl1pPr marL="171450" marR="0" indent="-171450" algn="l" defTabSz="8100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98300"/>
              </a:buClr>
              <a:buSzPct val="85000"/>
              <a:buFont typeface="Courier New" panose="02070309020205020404" pitchFamily="49" charset="0"/>
              <a:buChar char="o"/>
              <a:tabLst/>
              <a:defRPr lang="en-US" sz="1950" b="0" i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marR="0" indent="-171450" algn="l" defTabSz="8100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8300"/>
              </a:buClr>
              <a:buSzPct val="85000"/>
              <a:buFont typeface="Courier New" panose="02070309020205020404" pitchFamily="49" charset="0"/>
              <a:buChar char="o"/>
              <a:tabLst/>
              <a:defRPr sz="1650" baseline="0"/>
            </a:lvl2pPr>
            <a:lvl3pPr marL="857250" marR="0" indent="-171450" algn="l" defTabSz="8100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8300"/>
              </a:buClr>
              <a:buSzPct val="85000"/>
              <a:buFont typeface="Courier New" panose="02070309020205020404" pitchFamily="49" charset="0"/>
              <a:buChar char="o"/>
              <a:tabLst/>
              <a:defRPr/>
            </a:lvl3pPr>
            <a:lvl4pPr marL="1200150" marR="0" indent="-171450" algn="l" defTabSz="8100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8300"/>
              </a:buClr>
              <a:buSzPct val="85000"/>
              <a:buFont typeface="Courier New" panose="02070309020205020404" pitchFamily="49" charset="0"/>
              <a:buChar char="o"/>
              <a:tabLst/>
              <a:defRPr/>
            </a:lvl4pPr>
            <a:lvl5pPr marL="1543050" marR="0" indent="-171450" algn="l" defTabSz="8100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8300"/>
              </a:buClr>
              <a:buSzPct val="85000"/>
              <a:buFont typeface="Courier New" panose="02070309020205020404" pitchFamily="49" charset="0"/>
              <a:buChar char="o"/>
              <a:tabLst/>
              <a:defRPr/>
            </a:lvl5pPr>
          </a:lstStyle>
          <a:p>
            <a:pPr marL="171450" marR="0" lvl="0" indent="-171450" algn="l" defTabSz="8100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98300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171450" marR="0" lvl="1" indent="-171450" algn="l" defTabSz="8100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98300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71450" marR="0" lvl="2" indent="-171450" algn="l" defTabSz="8100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98300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71450" marR="0" lvl="3" indent="-171450" algn="l" defTabSz="8100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98300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71450" marR="0" lvl="4" indent="-171450" algn="l" defTabSz="8100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98300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28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1084A-A2D0-D645-98F3-437209D4A8E1}" type="datetime1">
              <a:rPr lang="en-NZ" smtClean="0"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beacon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88B5C-B5E2-3040-9B8F-4D7E97889F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9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19063-191F-8447-994F-ED369F19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433" y="160409"/>
            <a:ext cx="7836317" cy="1508433"/>
          </a:xfrm>
        </p:spPr>
        <p:txBody>
          <a:bodyPr>
            <a:normAutofit/>
          </a:bodyPr>
          <a:lstStyle/>
          <a:p>
            <a:pPr algn="l"/>
            <a:r>
              <a:rPr lang="en-AU" dirty="0"/>
              <a:t>Overview and upcoming changes to NZBC clause H1.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DC9BA-1BDA-D245-94CE-254C9814D9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AU" dirty="0"/>
              <a:t> Why change</a:t>
            </a:r>
          </a:p>
          <a:p>
            <a:pPr>
              <a:buFont typeface="Wingdings" pitchFamily="2" charset="2"/>
              <a:buChar char="q"/>
            </a:pPr>
            <a:r>
              <a:rPr lang="en-AU" dirty="0"/>
              <a:t>The importance of getting insulation in</a:t>
            </a:r>
          </a:p>
          <a:p>
            <a:pPr>
              <a:buFont typeface="Wingdings" pitchFamily="2" charset="2"/>
              <a:buChar char="q"/>
            </a:pPr>
            <a:r>
              <a:rPr lang="en-AU" dirty="0"/>
              <a:t>Potential H1 changes</a:t>
            </a:r>
          </a:p>
          <a:p>
            <a:pPr>
              <a:buFont typeface="Wingdings" pitchFamily="2" charset="2"/>
              <a:buChar char="q"/>
            </a:pPr>
            <a:r>
              <a:rPr lang="en-AU" dirty="0"/>
              <a:t>Building for Climate Change</a:t>
            </a:r>
          </a:p>
          <a:p>
            <a:pPr>
              <a:buFont typeface="Wingdings" pitchFamily="2" charset="2"/>
              <a:buChar char="q"/>
            </a:pPr>
            <a:r>
              <a:rPr lang="en-AU" dirty="0"/>
              <a:t>Whole house performance </a:t>
            </a:r>
          </a:p>
        </p:txBody>
      </p:sp>
    </p:spTree>
    <p:extLst>
      <p:ext uri="{BB962C8B-B14F-4D97-AF65-F5344CB8AC3E}">
        <p14:creationId xmlns:p14="http://schemas.microsoft.com/office/powerpoint/2010/main" val="120724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033E70-2207-F146-8CA6-50E8FC37A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79" r="1" b="1"/>
          <a:stretch/>
        </p:blipFill>
        <p:spPr>
          <a:xfrm>
            <a:off x="482600" y="1339850"/>
            <a:ext cx="81788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31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938624-B209-1E47-8E22-D9A9FC45E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5396"/>
          <a:stretch/>
        </p:blipFill>
        <p:spPr>
          <a:xfrm>
            <a:off x="482600" y="1339850"/>
            <a:ext cx="81788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42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1F30100-C017-9949-AE35-20751C0A5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9582"/>
          <a:stretch/>
        </p:blipFill>
        <p:spPr>
          <a:xfrm>
            <a:off x="482600" y="1339850"/>
            <a:ext cx="81788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4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ECB4BD-5825-BB42-A26B-025B6AC7E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39" y="969171"/>
            <a:ext cx="7650769" cy="44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64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417F65-A53D-5F46-8708-5084C2CD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4" y="1218638"/>
            <a:ext cx="7108905" cy="40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94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F9AFCF-4E80-DA4F-A9DB-BE4D6F049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74" y="1339850"/>
            <a:ext cx="6144558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44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899EA32-F9F4-914B-8CCF-51B9B862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0" y="1339850"/>
            <a:ext cx="6606006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9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57F25C1-7224-FD4F-AC87-4510735C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74" y="1339850"/>
            <a:ext cx="594775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52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2293687-1CF5-5F43-A9AC-FF290B960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571800"/>
            <a:ext cx="7108905" cy="37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3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9B9E57-75F1-AC46-A654-F1A88B35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Future ?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5A01A4-4EE3-D541-BFE6-EDC136B66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H1 changes to be announced soon</a:t>
            </a:r>
          </a:p>
          <a:p>
            <a:r>
              <a:rPr lang="en-AU" dirty="0"/>
              <a:t>We can still do better, H1.2?</a:t>
            </a:r>
          </a:p>
          <a:p>
            <a:r>
              <a:rPr lang="en-AU" dirty="0"/>
              <a:t>Carbon accounting , then reduction   BfCC</a:t>
            </a:r>
          </a:p>
          <a:p>
            <a:r>
              <a:rPr lang="en-AU" dirty="0"/>
              <a:t>H1 to align eventually with BfCC </a:t>
            </a:r>
          </a:p>
          <a:p>
            <a:r>
              <a:rPr lang="en-AU" dirty="0"/>
              <a:t>Proper assessment of the thermal performance of residential buildings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Homes for New Zealanders that really do keep them warm and dry and don’t cost the earth !!!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564EC-76C7-7042-B374-BA9AE06C417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4269D3D-BDF2-F94C-B473-66CB223DA0A1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t>5/10/21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35D2B-DB05-3646-B939-DF40C02D07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F7DB23F0-6743-4820-9335-6A8FC10682B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22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b="1" dirty="0"/>
              <a:t>World Health Organisation (WHO)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3182" y="1417638"/>
            <a:ext cx="5621383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NZ" dirty="0"/>
              <a:t>WHO says to support healthy living we should, as a MINIMUM, have: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Inside temperature above 18</a:t>
            </a:r>
            <a:r>
              <a:rPr lang="en-NZ" baseline="30000" dirty="0"/>
              <a:t>o</a:t>
            </a:r>
            <a:r>
              <a:rPr lang="en-NZ" dirty="0"/>
              <a:t>C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Inside temperatures above 20°C for very young, old or ill people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dirty="0"/>
              <a:t>Relative humidity less than 70%, ideally between 40% and 60%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7F90C1A-2F6A-3B4F-B036-5C4C2D5C6BE2}" type="datetime1">
              <a:rPr lang="en-NZ" smtClean="0"/>
              <a:t>5/10/21</a:t>
            </a:fld>
            <a:endParaRPr lang="en-US" dirty="0"/>
          </a:p>
        </p:txBody>
      </p:sp>
      <p:pic>
        <p:nvPicPr>
          <p:cNvPr id="7174" name="Picture 6" descr="Image result for world health organis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18" y="2295447"/>
            <a:ext cx="2109669" cy="210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E1C0CFB5-8016-4136-9F77-1A824806741A}"/>
              </a:ext>
            </a:extLst>
          </p:cNvPr>
          <p:cNvSpPr/>
          <p:nvPr/>
        </p:nvSpPr>
        <p:spPr>
          <a:xfrm>
            <a:off x="6526306" y="941294"/>
            <a:ext cx="188259" cy="17929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022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595F65-5647-D24F-9A78-AB47AB5A6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Tools/ Check outs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3280970-64A3-654F-88ED-0809E2A5B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BRANZ LCA Quick</a:t>
            </a:r>
          </a:p>
          <a:p>
            <a:r>
              <a:rPr lang="en-AU" dirty="0"/>
              <a:t>Building for Climate Change</a:t>
            </a:r>
          </a:p>
          <a:p>
            <a:r>
              <a:rPr lang="en-AU" dirty="0"/>
              <a:t>NZ Green Building Council</a:t>
            </a:r>
          </a:p>
          <a:p>
            <a:r>
              <a:rPr lang="en-AU" dirty="0"/>
              <a:t>Passive House Institute NZ</a:t>
            </a:r>
          </a:p>
          <a:p>
            <a:r>
              <a:rPr lang="en-AU" dirty="0"/>
              <a:t>Super Home Movement</a:t>
            </a:r>
          </a:p>
          <a:p>
            <a:r>
              <a:rPr lang="en-AU" dirty="0"/>
              <a:t>Beacon Pathway</a:t>
            </a:r>
          </a:p>
          <a:p>
            <a:r>
              <a:rPr lang="en-AU" dirty="0"/>
              <a:t>Eco Design Advisors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44C14-B65B-7B44-9EBD-3CAB0930BD3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85A2539-4252-9645-9CF2-185F4E8D84DA}" type="datetime1">
              <a:rPr lang="en-NZ" smtClean="0"/>
              <a:t>5/10/21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0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Characteristics of New Zealand homes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sz="2600" dirty="0"/>
              <a:t>COLD</a:t>
            </a:r>
          </a:p>
          <a:p>
            <a:pPr marL="0" indent="0">
              <a:buNone/>
            </a:pPr>
            <a:r>
              <a:rPr lang="en-NZ" sz="2600" dirty="0"/>
              <a:t>A BRANZ Study (HEEP 2006) found that </a:t>
            </a:r>
            <a:r>
              <a:rPr lang="en-NZ" sz="2600" b="1" dirty="0"/>
              <a:t>average night</a:t>
            </a:r>
            <a:r>
              <a:rPr lang="en-NZ" sz="2600" dirty="0"/>
              <a:t> time </a:t>
            </a:r>
            <a:r>
              <a:rPr lang="en-NZ" sz="2600" b="1" dirty="0"/>
              <a:t>temperatures </a:t>
            </a:r>
            <a:r>
              <a:rPr lang="en-NZ" sz="2600" dirty="0"/>
              <a:t>during the </a:t>
            </a:r>
            <a:r>
              <a:rPr lang="en-NZ" sz="2600" b="1" dirty="0"/>
              <a:t>three winter months </a:t>
            </a:r>
            <a:r>
              <a:rPr lang="en-NZ" sz="2600" dirty="0"/>
              <a:t>were:  </a:t>
            </a:r>
          </a:p>
          <a:p>
            <a:pPr lvl="1"/>
            <a:r>
              <a:rPr lang="en-NZ" sz="2600" dirty="0"/>
              <a:t>1</a:t>
            </a:r>
            <a:r>
              <a:rPr lang="en-AU" sz="2600" dirty="0"/>
              <a:t>7.8</a:t>
            </a:r>
            <a:r>
              <a:rPr lang="en-NZ" sz="2600" baseline="30000" dirty="0"/>
              <a:t>o</a:t>
            </a:r>
            <a:r>
              <a:rPr lang="en-NZ" sz="2600" dirty="0"/>
              <a:t>C in the living room</a:t>
            </a:r>
          </a:p>
          <a:p>
            <a:pPr lvl="1"/>
            <a:r>
              <a:rPr lang="en-NZ" sz="2600" dirty="0"/>
              <a:t>13.6</a:t>
            </a:r>
            <a:r>
              <a:rPr lang="en-NZ" sz="2600" baseline="30000" dirty="0"/>
              <a:t>o</a:t>
            </a:r>
            <a:r>
              <a:rPr lang="en-NZ" sz="2600" dirty="0"/>
              <a:t>C in the bedroom</a:t>
            </a:r>
          </a:p>
          <a:p>
            <a:pPr marL="457200" lvl="1" indent="0">
              <a:buNone/>
            </a:pPr>
            <a:endParaRPr lang="en-NZ" sz="2600" dirty="0"/>
          </a:p>
          <a:p>
            <a:pPr marL="342900" lvl="1" indent="-342900">
              <a:buFont typeface="Arial"/>
              <a:buChar char="•"/>
            </a:pPr>
            <a:r>
              <a:rPr lang="en-NZ" sz="2600" dirty="0"/>
              <a:t>DAMP</a:t>
            </a:r>
          </a:p>
          <a:p>
            <a:pPr marL="0" lvl="1" indent="0">
              <a:buNone/>
            </a:pPr>
            <a:r>
              <a:rPr lang="en-NZ" sz="2600" dirty="0"/>
              <a:t>A BRANZ Study (House Condition Survey 2015/16) found:</a:t>
            </a:r>
          </a:p>
          <a:p>
            <a:pPr lvl="1"/>
            <a:r>
              <a:rPr lang="en-NZ" sz="2600" dirty="0"/>
              <a:t>43% of owned homes have </a:t>
            </a:r>
            <a:r>
              <a:rPr lang="en-NZ" sz="2600" b="1" dirty="0"/>
              <a:t>visible signs of mould</a:t>
            </a:r>
          </a:p>
          <a:p>
            <a:pPr lvl="1"/>
            <a:r>
              <a:rPr lang="en-NZ" sz="2600" dirty="0"/>
              <a:t>55% of rented homes have </a:t>
            </a:r>
            <a:r>
              <a:rPr lang="en-NZ" sz="2600" b="1" dirty="0"/>
              <a:t>visible signs of mould</a:t>
            </a:r>
          </a:p>
          <a:p>
            <a:pPr marL="742950" lvl="2" indent="-342900"/>
            <a:endParaRPr lang="en-NZ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7F90C1A-2F6A-3B4F-B036-5C4C2D5C6BE2}" type="datetime1">
              <a:rPr lang="en-NZ" smtClean="0"/>
              <a:t>5/10/21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58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A0989-1BB3-4536-B526-B5C0969F1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Our sad </a:t>
            </a:r>
            <a:br>
              <a:rPr lang="en-NZ" dirty="0"/>
            </a:br>
            <a:r>
              <a:rPr lang="en-NZ" dirty="0"/>
              <a:t>health Statistics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C640F-CECE-4F8E-A5C7-D866434855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0001" y="2342250"/>
            <a:ext cx="5737182" cy="3092316"/>
          </a:xfrm>
        </p:spPr>
        <p:txBody>
          <a:bodyPr vert="horz" lIns="0" tIns="40500" rIns="68580" bIns="40500" rtlCol="0" anchor="t">
            <a:normAutofit/>
          </a:bodyPr>
          <a:lstStyle/>
          <a:p>
            <a:r>
              <a:rPr lang="en-NZ" sz="1800"/>
              <a:t>NZ has 1,600 excess winter deaths each year</a:t>
            </a:r>
          </a:p>
          <a:p>
            <a:r>
              <a:rPr lang="en-NZ" sz="1800"/>
              <a:t>NZ is fourth out of 36 OECD countries for asthma hospital admission rates</a:t>
            </a:r>
          </a:p>
          <a:p>
            <a:r>
              <a:rPr lang="en-NZ" sz="1800">
                <a:latin typeface="Arial"/>
                <a:cs typeface="Arial"/>
              </a:rPr>
              <a:t>NZ has 160 cases of rheumatic fever a year, </a:t>
            </a:r>
            <a:br>
              <a:rPr lang="en-NZ" sz="1800">
                <a:latin typeface="Arial"/>
                <a:cs typeface="Arial"/>
              </a:rPr>
            </a:br>
            <a:r>
              <a:rPr lang="en-NZ" sz="1800">
                <a:latin typeface="Arial"/>
                <a:cs typeface="Arial"/>
              </a:rPr>
              <a:t>high for a developed country (120 people die </a:t>
            </a:r>
            <a:br>
              <a:rPr lang="en-NZ" sz="1800">
                <a:latin typeface="Arial"/>
                <a:cs typeface="Arial"/>
              </a:rPr>
            </a:br>
            <a:r>
              <a:rPr lang="en-NZ" sz="1800">
                <a:latin typeface="Arial"/>
                <a:cs typeface="Arial"/>
              </a:rPr>
              <a:t>of rheumatic heart disease a year)</a:t>
            </a:r>
          </a:p>
          <a:p>
            <a:r>
              <a:rPr lang="en-NZ" sz="1800"/>
              <a:t>One in ten hospital admissions are respiratory related</a:t>
            </a:r>
            <a:endParaRPr lang="en-NZ" sz="1800">
              <a:highlight>
                <a:srgbClr val="FFFF00"/>
              </a:highlight>
            </a:endParaRPr>
          </a:p>
          <a:p>
            <a:r>
              <a:rPr lang="en-NZ" sz="1800">
                <a:latin typeface="Arial"/>
                <a:cs typeface="Arial"/>
              </a:rPr>
              <a:t>A 2015 estimate of the cost of respiratory disease to NZ was $7 billion (mortality, disability, hospitalisation, prescriptions and doctors' visits) </a:t>
            </a:r>
            <a:endParaRPr lang="en-NZ" sz="1800"/>
          </a:p>
          <a:p>
            <a:endParaRPr lang="en-NZ"/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BB5EE-7308-44EE-AEFC-70B8D7B63E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10510" t="32003" r="48801"/>
          <a:stretch/>
        </p:blipFill>
        <p:spPr>
          <a:xfrm>
            <a:off x="7357183" y="4051643"/>
            <a:ext cx="1334531" cy="1239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8BF0B0-5F74-48D4-A0CE-1ED62210FD06}"/>
              </a:ext>
            </a:extLst>
          </p:cNvPr>
          <p:cNvSpPr txBox="1"/>
          <p:nvPr/>
        </p:nvSpPr>
        <p:spPr>
          <a:xfrm>
            <a:off x="1620001" y="5576398"/>
            <a:ext cx="7080421" cy="2077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NZ" sz="900">
                <a:latin typeface="Arial"/>
                <a:cs typeface="Arial"/>
              </a:rPr>
              <a:t>Credits: https://images.unsplash.com/photo-1586021280718-53fbadcb65a7</a:t>
            </a:r>
            <a:endParaRPr lang="en-NZ" sz="9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986333-0DB7-4679-BF82-8568B343D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9" t="9408" r="26969" b="35892"/>
          <a:stretch/>
        </p:blipFill>
        <p:spPr>
          <a:xfrm>
            <a:off x="7097692" y="2342250"/>
            <a:ext cx="1594022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695C86-B5EB-554B-8304-0137B32F1445}"/>
              </a:ext>
            </a:extLst>
          </p:cNvPr>
          <p:cNvSpPr txBox="1"/>
          <p:nvPr/>
        </p:nvSpPr>
        <p:spPr>
          <a:xfrm>
            <a:off x="3656550" y="251774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016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2EC02-4FB7-42A7-8ABC-BD25D30E8E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0000" y="3211736"/>
            <a:ext cx="6873750" cy="3379668"/>
          </a:xfrm>
        </p:spPr>
        <p:txBody>
          <a:bodyPr>
            <a:normAutofit/>
          </a:bodyPr>
          <a:lstStyle/>
          <a:p>
            <a:r>
              <a:rPr lang="en-NZ" dirty="0"/>
              <a:t>Residential demand for energy 10% of total </a:t>
            </a:r>
          </a:p>
          <a:p>
            <a:pPr lvl="1"/>
            <a:r>
              <a:rPr lang="en-NZ" sz="1500" dirty="0"/>
              <a:t>(MBIE stats for 2018)</a:t>
            </a:r>
          </a:p>
          <a:p>
            <a:r>
              <a:rPr lang="en-NZ" dirty="0"/>
              <a:t>Homes use ~30% of NZ’s electricity</a:t>
            </a:r>
          </a:p>
          <a:p>
            <a:r>
              <a:rPr lang="en-NZ" dirty="0"/>
              <a:t>Winter and peak demand the biggest challenge for grid </a:t>
            </a:r>
          </a:p>
          <a:p>
            <a:pPr lvl="1"/>
            <a:r>
              <a:rPr lang="en-NZ" sz="1500" dirty="0"/>
              <a:t>(Transpower)</a:t>
            </a:r>
          </a:p>
          <a:p>
            <a:r>
              <a:rPr lang="en-NZ" dirty="0"/>
              <a:t>These peaks demand fossil fuel burning (high C)</a:t>
            </a:r>
          </a:p>
          <a:p>
            <a:r>
              <a:rPr lang="en-NZ" dirty="0"/>
              <a:t>Operational energy is largest contribution of homes to residential emissions </a:t>
            </a:r>
          </a:p>
          <a:p>
            <a:r>
              <a:rPr lang="en-NZ" dirty="0"/>
              <a:t>Need efficient thermal envelope so people are warmer AND can reduce energy use.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1E8308-0163-8D48-AA84-6C5F9E2AE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999" y="1060083"/>
            <a:ext cx="7311983" cy="2046693"/>
          </a:xfrm>
        </p:spPr>
        <p:txBody>
          <a:bodyPr>
            <a:normAutofit/>
          </a:bodyPr>
          <a:lstStyle/>
          <a:p>
            <a:pPr algn="l"/>
            <a:r>
              <a:rPr lang="en-AU" dirty="0"/>
              <a:t>NZ housing </a:t>
            </a:r>
            <a:br>
              <a:rPr lang="en-AU" dirty="0"/>
            </a:br>
            <a:r>
              <a:rPr lang="en-AU" dirty="0"/>
              <a:t>has a Role in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72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96BB7CC-1BA5-B54B-A8D9-3CFED3C2D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94" y="1451908"/>
            <a:ext cx="6793985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60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A2F794-628B-C14F-B3EA-8F15C16B7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89" y="1339850"/>
            <a:ext cx="607752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60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2B1B624-ACDD-A748-9F9C-A773747EB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340759"/>
            <a:ext cx="7108905" cy="417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69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AE52D07-04BA-0743-8F89-B319128EE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89" y="892149"/>
            <a:ext cx="8270743" cy="488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74306"/>
      </p:ext>
    </p:extLst>
  </p:cSld>
  <p:clrMapOvr>
    <a:masterClrMapping/>
  </p:clrMapOvr>
</p:sld>
</file>

<file path=ppt/theme/theme1.xml><?xml version="1.0" encoding="utf-8"?>
<a:theme xmlns:a="http://schemas.openxmlformats.org/drawingml/2006/main" name="HP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_Template (002) [Read-Only]" id="{415ACD3C-06FC-412C-A2D5-57228CFBA8FD}" vid="{0B56CE2F-D011-4C88-9593-5F190E99A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58DF259818FB438A59F52E3D17728B" ma:contentTypeVersion="14" ma:contentTypeDescription="Create a new document." ma:contentTypeScope="" ma:versionID="f12908828218e45414d2d571b83ae663">
  <xsd:schema xmlns:xsd="http://www.w3.org/2001/XMLSchema" xmlns:xs="http://www.w3.org/2001/XMLSchema" xmlns:p="http://schemas.microsoft.com/office/2006/metadata/properties" xmlns:ns1="http://schemas.microsoft.com/sharepoint/v3" xmlns:ns2="2e21c290-6284-4abc-8fb0-4855fa547139" xmlns:ns3="350d89bb-14e0-44b7-8069-19336d4dcdeb" targetNamespace="http://schemas.microsoft.com/office/2006/metadata/properties" ma:root="true" ma:fieldsID="3838233d7f821a8d27bcbb9e8a077a12" ns1:_="" ns2:_="" ns3:_="">
    <xsd:import namespace="http://schemas.microsoft.com/sharepoint/v3"/>
    <xsd:import namespace="2e21c290-6284-4abc-8fb0-4855fa547139"/>
    <xsd:import namespace="350d89bb-14e0-44b7-8069-19336d4dcde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1c290-6284-4abc-8fb0-4855fa5471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0d89bb-14e0-44b7-8069-19336d4dcd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46B9A81-3996-448E-94A4-7AFD0374BBE5}"/>
</file>

<file path=customXml/itemProps2.xml><?xml version="1.0" encoding="utf-8"?>
<ds:datastoreItem xmlns:ds="http://schemas.openxmlformats.org/officeDocument/2006/customXml" ds:itemID="{8C629FA8-0AEC-46E2-9B20-694F94D7003C}"/>
</file>

<file path=customXml/itemProps3.xml><?xml version="1.0" encoding="utf-8"?>
<ds:datastoreItem xmlns:ds="http://schemas.openxmlformats.org/officeDocument/2006/customXml" ds:itemID="{3B0EA8E2-F5E4-4BA2-B1AE-686FC26A045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</TotalTime>
  <Words>759</Words>
  <Application>Microsoft Office PowerPoint</Application>
  <PresentationFormat>On-screen Show (4:3)</PresentationFormat>
  <Paragraphs>103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HPA_TEMPLATE</vt:lpstr>
      <vt:lpstr>Overview and upcoming changes to NZBC clause H1.</vt:lpstr>
      <vt:lpstr>World Health Organisation (WHO) Recommendations</vt:lpstr>
      <vt:lpstr>Characteristics of New Zealand homes</vt:lpstr>
      <vt:lpstr>Our sad  health Statistics</vt:lpstr>
      <vt:lpstr>NZ housing  has a Role in Climate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 ? </vt:lpstr>
      <vt:lpstr>Tools/ Check outs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VickiTake2</dc:creator>
  <cp:lastModifiedBy>ian mayes</cp:lastModifiedBy>
  <cp:revision>96</cp:revision>
  <cp:lastPrinted>2018-11-21T00:54:49Z</cp:lastPrinted>
  <dcterms:created xsi:type="dcterms:W3CDTF">2017-01-29T20:43:42Z</dcterms:created>
  <dcterms:modified xsi:type="dcterms:W3CDTF">2021-10-05T20:51:38Z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0x010100E658DF259818FB438A59F52E3D17728B</vt:lpwstr>
  </property>
</Properties>
</file>